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4"/>
  </p:handout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2330449"/>
          </a:xfrm>
        </p:spPr>
        <p:txBody>
          <a:bodyPr anchor="ctr"/>
          <a:lstStyle/>
          <a:p>
            <a:r>
              <a:rPr lang="nl-NL" b="1" dirty="0" smtClean="0"/>
              <a:t>Financiën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sz="4400" dirty="0" smtClean="0"/>
              <a:t>Leerjaar 1 </a:t>
            </a:r>
            <a:r>
              <a:rPr lang="nl-NL" sz="4400" dirty="0" smtClean="0"/>
              <a:t>- </a:t>
            </a:r>
            <a:r>
              <a:rPr lang="nl-NL" sz="4400" dirty="0" smtClean="0"/>
              <a:t>Periode </a:t>
            </a:r>
            <a:r>
              <a:rPr lang="nl-NL" sz="4400" dirty="0" smtClean="0"/>
              <a:t>1 - de basis - </a:t>
            </a:r>
            <a:endParaRPr lang="nl-NL" sz="4400" dirty="0"/>
          </a:p>
        </p:txBody>
      </p:sp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709862"/>
            <a:ext cx="58293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 smtClean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 smtClean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92170"/>
              </p:ext>
            </p:extLst>
          </p:nvPr>
        </p:nvGraphicFramePr>
        <p:xfrm>
          <a:off x="964837" y="1436914"/>
          <a:ext cx="6631496" cy="521844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Inkoopfactuurprijs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205603"/>
              </p:ext>
            </p:extLst>
          </p:nvPr>
        </p:nvGraphicFramePr>
        <p:xfrm>
          <a:off x="964837" y="4234949"/>
          <a:ext cx="5839097" cy="1408680"/>
        </p:xfrm>
        <a:graphic>
          <a:graphicData uri="http://schemas.openxmlformats.org/drawingml/2006/table">
            <a:tbl>
              <a:tblPr/>
              <a:tblGrid>
                <a:gridCol w="2538330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996413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fa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tuu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121%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 19,95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 95,00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5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 smtClean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 smtClean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052325"/>
              </p:ext>
            </p:extLst>
          </p:nvPr>
        </p:nvGraphicFramePr>
        <p:xfrm>
          <a:off x="964837" y="1465729"/>
          <a:ext cx="6631496" cy="2870142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Inkoopfactuurprijs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Windlicht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€ 87,30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Theedoos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€ 26,02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Kaars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€ 3,63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Karaf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€ 31,46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Fotolijstje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€ 10,89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Vaas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€ 21,18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Rattan tissue box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€ 45,98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Clock pocket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€ 140,06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Biscuit box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€ 107,69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536662"/>
              </p:ext>
            </p:extLst>
          </p:nvPr>
        </p:nvGraphicFramePr>
        <p:xfrm>
          <a:off x="1627092" y="806824"/>
          <a:ext cx="7543800" cy="5136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2763912607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179357055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106825508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366432526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3229243255"/>
                    </a:ext>
                  </a:extLst>
                </a:gridCol>
              </a:tblGrid>
              <a:tr h="83597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Artikel </a:t>
                      </a: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Inkoopfactuurprijs</a:t>
                      </a: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Btw-tarief</a:t>
                      </a: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Inkoopprijs</a:t>
                      </a: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Btw-bedrag</a:t>
                      </a: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1306718023"/>
                  </a:ext>
                </a:extLst>
              </a:tr>
              <a:tr h="628831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Houten paard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€ 114,95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21%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€ 95,00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€ 19,95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2776996991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Windlicht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€ 87,30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21%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€ 72,15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€ 15,15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1021199915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Theedoos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€ 26,02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€ 21,50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€ 4,52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2845887894"/>
                  </a:ext>
                </a:extLst>
              </a:tr>
              <a:tr h="214543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Kaars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€ 3,63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€ 3,00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€ 0,63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4277685646"/>
                  </a:ext>
                </a:extLst>
              </a:tr>
              <a:tr h="214543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Karaf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€ 31,46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€ 26,00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€ 5,46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152078667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Fotolijstje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€ 10,89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€ 9,00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€ 1,89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673282889"/>
                  </a:ext>
                </a:extLst>
              </a:tr>
              <a:tr h="214543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Vaas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€ 21,18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€ 17,50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€ 3,68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3493961539"/>
                  </a:ext>
                </a:extLst>
              </a:tr>
              <a:tr h="628831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Rattan tissue box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€ 45,98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€ 38,00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€ 7,98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2887059793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Clock pocket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€ 140,06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€ 115,75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€ 24,31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3280925753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Biscuit box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€ 107,69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€ 89,00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€ 18,69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2570650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9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223" y="130629"/>
            <a:ext cx="5461908" cy="60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1409700"/>
            <a:ext cx="99726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054" y="166143"/>
            <a:ext cx="66294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03443"/>
            <a:ext cx="10515600" cy="58585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Wat betekent het begrip ‘afzet’? </a:t>
            </a:r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838200" y="2469357"/>
            <a:ext cx="11085809" cy="64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nl-NL" dirty="0" smtClean="0"/>
              <a:t>Wat is het verschil tussen de ‘inkoopprijs’ en de ‘verkoopprijs</a:t>
            </a:r>
            <a:r>
              <a:rPr lang="nl-NL" dirty="0" smtClean="0"/>
              <a:t>’</a:t>
            </a: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838200" y="3729100"/>
            <a:ext cx="10206318" cy="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nl-NL" dirty="0" smtClean="0"/>
              <a:t>Hoe bereken je de ‘omzet’? </a:t>
            </a:r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838200" y="4794924"/>
            <a:ext cx="10515600" cy="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nl-NL" dirty="0" smtClean="0"/>
              <a:t>Wat betekent ‘Belasting Toegevoegde Waarde’ (BTW)? </a:t>
            </a:r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 smtClean="0"/>
          </a:p>
          <a:p>
            <a:pPr marL="0" indent="0">
              <a:buFont typeface="Arial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58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Programma</a:t>
            </a:r>
            <a:endParaRPr lang="nl-NL" b="1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 smtClean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 smtClean="0">
              <a:latin typeface="+mj-lt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990599" y="1782080"/>
            <a:ext cx="1093578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nl-NL" dirty="0" smtClean="0">
                <a:latin typeface="+mj-lt"/>
              </a:rPr>
              <a:t>Inkoopprijs</a:t>
            </a:r>
            <a:endParaRPr lang="nl-NL" dirty="0" smtClean="0">
              <a:latin typeface="+mj-lt"/>
            </a:endParaRPr>
          </a:p>
          <a:p>
            <a:pPr marL="228600" lvl="1">
              <a:spcBef>
                <a:spcPts val="1000"/>
              </a:spcBef>
            </a:pPr>
            <a:r>
              <a:rPr lang="nl-NL" dirty="0" smtClean="0">
                <a:latin typeface="+mj-lt"/>
              </a:rPr>
              <a:t>Inkoopfactuurprijs</a:t>
            </a:r>
          </a:p>
          <a:p>
            <a:pPr marL="228600" lvl="1">
              <a:spcBef>
                <a:spcPts val="1000"/>
              </a:spcBef>
            </a:pPr>
            <a:r>
              <a:rPr lang="nl-NL" dirty="0" smtClean="0">
                <a:latin typeface="+mj-lt"/>
              </a:rPr>
              <a:t>Belasting Toegevoegde Waarde (BTW)</a:t>
            </a:r>
          </a:p>
          <a:p>
            <a:pPr marL="0" lvl="1" indent="0">
              <a:spcBef>
                <a:spcPts val="1000"/>
              </a:spcBef>
              <a:buFont typeface="Arial" charset="0"/>
              <a:buNone/>
            </a:pPr>
            <a:endParaRPr lang="nl-NL" dirty="0" smtClean="0">
              <a:latin typeface="+mj-lt"/>
            </a:endParaRPr>
          </a:p>
          <a:p>
            <a:pPr marL="228600" lvl="1">
              <a:spcBef>
                <a:spcPts val="1000"/>
              </a:spcBef>
              <a:buFont typeface="Arial" charset="0"/>
              <a:buNone/>
            </a:pPr>
            <a:r>
              <a:rPr lang="nl-NL" dirty="0" smtClean="0">
                <a:latin typeface="+mj-lt"/>
              </a:rPr>
              <a:t>Doelstellingen:</a:t>
            </a:r>
          </a:p>
          <a:p>
            <a:pPr marL="228600" lvl="1">
              <a:spcBef>
                <a:spcPts val="1000"/>
              </a:spcBef>
            </a:pPr>
            <a:r>
              <a:rPr lang="nl-NL" dirty="0" smtClean="0">
                <a:latin typeface="+mj-lt"/>
              </a:rPr>
              <a:t>Na deze les kennen jullie de </a:t>
            </a:r>
            <a:r>
              <a:rPr lang="nl-NL" dirty="0">
                <a:latin typeface="+mj-lt"/>
              </a:rPr>
              <a:t>begrippen Afzet, Inkoopprijs, Verkoopprijs, Omzet &amp; BTW</a:t>
            </a:r>
          </a:p>
          <a:p>
            <a:pPr marL="228600" lvl="1">
              <a:spcBef>
                <a:spcPts val="1000"/>
              </a:spcBef>
            </a:pPr>
            <a:r>
              <a:rPr lang="nl-NL" dirty="0" smtClean="0">
                <a:latin typeface="+mj-lt"/>
              </a:rPr>
              <a:t>Na deze les kunnen jullie een kostenoverzicht opstellen</a:t>
            </a:r>
          </a:p>
          <a:p>
            <a:pPr marL="228600" lvl="1">
              <a:spcBef>
                <a:spcPts val="1000"/>
              </a:spcBef>
            </a:pPr>
            <a:r>
              <a:rPr lang="nl-NL" dirty="0" smtClean="0">
                <a:latin typeface="+mj-lt"/>
              </a:rPr>
              <a:t>Na deze les kunnen jullie de inkoopprijs en het btw-bedrag berekenen</a:t>
            </a:r>
          </a:p>
          <a:p>
            <a:pPr marL="0" lvl="1" indent="0">
              <a:spcBef>
                <a:spcPts val="1000"/>
              </a:spcBef>
              <a:buFont typeface="Arial" charset="0"/>
              <a:buNone/>
            </a:pPr>
            <a:endParaRPr lang="nl-NL" sz="2000" dirty="0" smtClean="0"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sz="2000" dirty="0" smtClean="0">
              <a:solidFill>
                <a:srgbClr val="20382B"/>
              </a:solidFill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dirty="0" smtClean="0">
              <a:solidFill>
                <a:srgbClr val="20382B"/>
              </a:solidFill>
              <a:latin typeface="+mj-lt"/>
            </a:endParaRPr>
          </a:p>
          <a:p>
            <a:endParaRPr lang="nl-NL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38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 smtClean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 smtClean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04254"/>
              </p:ext>
            </p:extLst>
          </p:nvPr>
        </p:nvGraphicFramePr>
        <p:xfrm>
          <a:off x="964837" y="1436914"/>
          <a:ext cx="6631496" cy="2870142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Inkoopfactuurprijs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Windlicht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€ 87,30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Theedoos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€ 26,02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Kaars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€ 3,63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Karaf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€ 31,46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Fotolijstje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€ 10,89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Vaas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€ 21,18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Rattan tissue box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€ 45,98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Clock pocket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€ 140,06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Biscuit box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€ 107,69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5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 smtClean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 smtClean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272190"/>
              </p:ext>
            </p:extLst>
          </p:nvPr>
        </p:nvGraphicFramePr>
        <p:xfrm>
          <a:off x="964837" y="1436914"/>
          <a:ext cx="6631496" cy="521844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Inkoopfactuurprijs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33519"/>
              </p:ext>
            </p:extLst>
          </p:nvPr>
        </p:nvGraphicFramePr>
        <p:xfrm>
          <a:off x="964837" y="4232142"/>
          <a:ext cx="5839097" cy="1408680"/>
        </p:xfrm>
        <a:graphic>
          <a:graphicData uri="http://schemas.openxmlformats.org/drawingml/2006/table">
            <a:tbl>
              <a:tblPr/>
              <a:tblGrid>
                <a:gridCol w="2538330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996413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fa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tuu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0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 smtClean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 smtClean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 smtClean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272190"/>
              </p:ext>
            </p:extLst>
          </p:nvPr>
        </p:nvGraphicFramePr>
        <p:xfrm>
          <a:off x="964837" y="1436914"/>
          <a:ext cx="6631496" cy="521844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Inkoopfactuurprijs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40968"/>
              </p:ext>
            </p:extLst>
          </p:nvPr>
        </p:nvGraphicFramePr>
        <p:xfrm>
          <a:off x="964837" y="4031479"/>
          <a:ext cx="5839097" cy="1408680"/>
        </p:xfrm>
        <a:graphic>
          <a:graphicData uri="http://schemas.openxmlformats.org/drawingml/2006/table">
            <a:tbl>
              <a:tblPr/>
              <a:tblGrid>
                <a:gridCol w="2538330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996413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fa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tuu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121%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4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7" ma:contentTypeDescription="Een nieuw document maken." ma:contentTypeScope="" ma:versionID="dc0382093e4731084f9132cd2c0202c1">
  <xsd:schema xmlns:xsd="http://www.w3.org/2001/XMLSchema" xmlns:xs="http://www.w3.org/2001/XMLSchema" xmlns:p="http://schemas.microsoft.com/office/2006/metadata/properties" xmlns:ns2="34354c1b-6b8c-435b-ad50-990538c19557" targetNamespace="http://schemas.microsoft.com/office/2006/metadata/properties" ma:root="true" ma:fieldsID="9c0ce9d74be8d2c58fba1757fc7b9c60" ns2:_="">
    <xsd:import namespace="34354c1b-6b8c-435b-ad50-990538c19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B6DA0C-B295-4100-B9A4-6F6059C9044E}"/>
</file>

<file path=customXml/itemProps2.xml><?xml version="1.0" encoding="utf-8"?>
<ds:datastoreItem xmlns:ds="http://schemas.openxmlformats.org/officeDocument/2006/customXml" ds:itemID="{CFAC7606-3DDD-416B-B458-BE198D499EC3}"/>
</file>

<file path=customXml/itemProps3.xml><?xml version="1.0" encoding="utf-8"?>
<ds:datastoreItem xmlns:ds="http://schemas.openxmlformats.org/officeDocument/2006/customXml" ds:itemID="{D13C9BF1-462C-4372-8175-E8FFA07DC34F}"/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1765</TotalTime>
  <Words>389</Words>
  <Application>Microsoft Office PowerPoint</Application>
  <PresentationFormat>Breedbeeld</PresentationFormat>
  <Paragraphs>261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Thema1</vt:lpstr>
      <vt:lpstr>Financiën Leerjaar 1 - Periode 1 - de basis - </vt:lpstr>
      <vt:lpstr>PowerPoint-presentatie</vt:lpstr>
      <vt:lpstr>PowerPoint-presentatie</vt:lpstr>
      <vt:lpstr>PowerPoint-presentatie</vt:lpstr>
      <vt:lpstr>Begrippen</vt:lpstr>
      <vt:lpstr>Programma</vt:lpstr>
      <vt:lpstr>Indeling kostenoverzicht</vt:lpstr>
      <vt:lpstr>Indeling kostenoverzicht</vt:lpstr>
      <vt:lpstr>Indeling kostenoverzicht</vt:lpstr>
      <vt:lpstr>Indeling kostenoverzicht</vt:lpstr>
      <vt:lpstr>Indeling kostenoverzicht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Stijn Weijermars</cp:lastModifiedBy>
  <cp:revision>25</cp:revision>
  <dcterms:created xsi:type="dcterms:W3CDTF">2017-09-05T13:31:36Z</dcterms:created>
  <dcterms:modified xsi:type="dcterms:W3CDTF">2018-09-04T14:28:33Z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